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9" r:id="rId5"/>
    <p:sldId id="276" r:id="rId6"/>
    <p:sldId id="277" r:id="rId7"/>
    <p:sldId id="272" r:id="rId8"/>
    <p:sldId id="271" r:id="rId9"/>
    <p:sldId id="270" r:id="rId10"/>
    <p:sldId id="275" r:id="rId11"/>
    <p:sldId id="274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C8F3B-E4BD-4A4A-900B-0731319B52DE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AC0DC4B-C689-4CBF-9452-F40C8407237B}">
      <dgm:prSet phldrT="[Tekst]"/>
      <dgm:spPr/>
      <dgm:t>
        <a:bodyPr/>
        <a:lstStyle/>
        <a:p>
          <a:r>
            <a:rPr lang="hr-HR" dirty="0"/>
            <a:t>Na primjeru objasni što su hranjive </a:t>
          </a:r>
          <a:r>
            <a:rPr lang="hr-HR" dirty="0" smtClean="0"/>
            <a:t>tvari.</a:t>
          </a:r>
          <a:endParaRPr lang="hr-HR" dirty="0"/>
        </a:p>
      </dgm:t>
    </dgm:pt>
    <dgm:pt modelId="{870C3386-3BF4-41B8-B965-6609919D787D}" type="parTrans" cxnId="{DA9DC057-C5F8-4068-B99C-0B41033B6B83}">
      <dgm:prSet/>
      <dgm:spPr/>
      <dgm:t>
        <a:bodyPr/>
        <a:lstStyle/>
        <a:p>
          <a:endParaRPr lang="hr-HR"/>
        </a:p>
      </dgm:t>
    </dgm:pt>
    <dgm:pt modelId="{AB5B6B5B-E28A-41EA-B6E7-ED3E8EC7D815}" type="sibTrans" cxnId="{DA9DC057-C5F8-4068-B99C-0B41033B6B83}">
      <dgm:prSet/>
      <dgm:spPr/>
      <dgm:t>
        <a:bodyPr/>
        <a:lstStyle/>
        <a:p>
          <a:endParaRPr lang="hr-HR"/>
        </a:p>
      </dgm:t>
    </dgm:pt>
    <dgm:pt modelId="{54867CE8-0904-4D3E-8B31-F3961575881E}">
      <dgm:prSet phldrT="[Tekst]"/>
      <dgm:spPr/>
      <dgm:t>
        <a:bodyPr/>
        <a:lstStyle/>
        <a:p>
          <a:r>
            <a:rPr lang="hr-HR" dirty="0"/>
            <a:t>Objasni važnost enzima u probavi hrane.</a:t>
          </a:r>
        </a:p>
      </dgm:t>
    </dgm:pt>
    <dgm:pt modelId="{BFD12902-BC7B-4726-98D6-8C213A3B5E54}" type="parTrans" cxnId="{C87C4F92-D98E-485E-A27E-3BFBB97C8E0E}">
      <dgm:prSet/>
      <dgm:spPr/>
      <dgm:t>
        <a:bodyPr/>
        <a:lstStyle/>
        <a:p>
          <a:endParaRPr lang="hr-HR"/>
        </a:p>
      </dgm:t>
    </dgm:pt>
    <dgm:pt modelId="{0F9A514B-1DAF-4DA0-B36E-B2D0A7DE6E98}" type="sibTrans" cxnId="{C87C4F92-D98E-485E-A27E-3BFBB97C8E0E}">
      <dgm:prSet/>
      <dgm:spPr/>
      <dgm:t>
        <a:bodyPr/>
        <a:lstStyle/>
        <a:p>
          <a:endParaRPr lang="hr-HR"/>
        </a:p>
      </dgm:t>
    </dgm:pt>
    <dgm:pt modelId="{F289AFA0-8831-4317-95C9-50C5FB5DF2B2}">
      <dgm:prSet phldrT="[Tekst]"/>
      <dgm:spPr/>
      <dgm:t>
        <a:bodyPr/>
        <a:lstStyle/>
        <a:p>
          <a:r>
            <a:rPr lang="hr-HR" dirty="0"/>
            <a:t>Navedi zadaću crijevnih resica u tankome crijevu.</a:t>
          </a:r>
        </a:p>
      </dgm:t>
    </dgm:pt>
    <dgm:pt modelId="{3AED3E61-060E-4676-BE1F-4CA224995C54}" type="parTrans" cxnId="{CF93F449-97C1-4A0E-9392-A230C07557C5}">
      <dgm:prSet/>
      <dgm:spPr/>
      <dgm:t>
        <a:bodyPr/>
        <a:lstStyle/>
        <a:p>
          <a:endParaRPr lang="hr-HR"/>
        </a:p>
      </dgm:t>
    </dgm:pt>
    <dgm:pt modelId="{4ACBBF3A-4343-4B42-8ED2-1482AF938D6D}" type="sibTrans" cxnId="{CF93F449-97C1-4A0E-9392-A230C07557C5}">
      <dgm:prSet/>
      <dgm:spPr/>
      <dgm:t>
        <a:bodyPr/>
        <a:lstStyle/>
        <a:p>
          <a:endParaRPr lang="hr-HR"/>
        </a:p>
      </dgm:t>
    </dgm:pt>
    <dgm:pt modelId="{67C3C01D-81CD-4C39-A2A1-52A1870859A5}">
      <dgm:prSet phldrT="[Tekst]"/>
      <dgm:spPr/>
      <dgm:t>
        <a:bodyPr/>
        <a:lstStyle/>
        <a:p>
          <a:r>
            <a:rPr lang="hr-HR" dirty="0"/>
            <a:t>Opiši kako se uravnoteženo hraniti.</a:t>
          </a:r>
        </a:p>
      </dgm:t>
    </dgm:pt>
    <dgm:pt modelId="{A869C36C-AC69-4F21-A546-6096A3867B55}" type="parTrans" cxnId="{2BD25F1E-08BD-499E-99BD-328E2D95C733}">
      <dgm:prSet/>
      <dgm:spPr/>
      <dgm:t>
        <a:bodyPr/>
        <a:lstStyle/>
        <a:p>
          <a:endParaRPr lang="hr-HR"/>
        </a:p>
      </dgm:t>
    </dgm:pt>
    <dgm:pt modelId="{134F7028-B9EB-46A0-BA05-686B6A17A7C6}" type="sibTrans" cxnId="{2BD25F1E-08BD-499E-99BD-328E2D95C733}">
      <dgm:prSet/>
      <dgm:spPr/>
      <dgm:t>
        <a:bodyPr/>
        <a:lstStyle/>
        <a:p>
          <a:endParaRPr lang="hr-HR"/>
        </a:p>
      </dgm:t>
    </dgm:pt>
    <dgm:pt modelId="{06F795E1-B3EB-4D15-B425-CFE9294272EB}">
      <dgm:prSet phldrT="[Tekst]"/>
      <dgm:spPr/>
      <dgm:t>
        <a:bodyPr/>
        <a:lstStyle/>
        <a:p>
          <a:r>
            <a:rPr lang="hr-HR" dirty="0"/>
            <a:t>Nabroji bolesti probavnoga sustava.</a:t>
          </a:r>
        </a:p>
      </dgm:t>
    </dgm:pt>
    <dgm:pt modelId="{8DE830C6-E95E-44CC-B40D-F99855AC6F56}" type="parTrans" cxnId="{6A987755-2406-4E25-AB5E-7F504D50DEE8}">
      <dgm:prSet/>
      <dgm:spPr/>
      <dgm:t>
        <a:bodyPr/>
        <a:lstStyle/>
        <a:p>
          <a:endParaRPr lang="hr-HR"/>
        </a:p>
      </dgm:t>
    </dgm:pt>
    <dgm:pt modelId="{B5CBDB4F-93AB-4DEF-956E-A2C3A0AB3D2A}" type="sibTrans" cxnId="{6A987755-2406-4E25-AB5E-7F504D50DEE8}">
      <dgm:prSet/>
      <dgm:spPr/>
      <dgm:t>
        <a:bodyPr/>
        <a:lstStyle/>
        <a:p>
          <a:endParaRPr lang="hr-HR"/>
        </a:p>
      </dgm:t>
    </dgm:pt>
    <dgm:pt modelId="{61301EB3-0415-49E5-B48E-1610BDAC1F64}" type="pres">
      <dgm:prSet presAssocID="{6B3C8F3B-E4BD-4A4A-900B-0731319B52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66047A4-4B24-4F3E-AFB9-5FAA608CA87F}" type="pres">
      <dgm:prSet presAssocID="{BAC0DC4B-C689-4CBF-9452-F40C840723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2E7A05-878B-4111-BBBC-F39D4679517F}" type="pres">
      <dgm:prSet presAssocID="{BAC0DC4B-C689-4CBF-9452-F40C8407237B}" presName="spNode" presStyleCnt="0"/>
      <dgm:spPr/>
    </dgm:pt>
    <dgm:pt modelId="{69E190CF-984E-41C6-B4E1-7F678FD456DF}" type="pres">
      <dgm:prSet presAssocID="{AB5B6B5B-E28A-41EA-B6E7-ED3E8EC7D815}" presName="sibTrans" presStyleLbl="sibTrans1D1" presStyleIdx="0" presStyleCnt="5"/>
      <dgm:spPr/>
      <dgm:t>
        <a:bodyPr/>
        <a:lstStyle/>
        <a:p>
          <a:endParaRPr lang="hr-HR"/>
        </a:p>
      </dgm:t>
    </dgm:pt>
    <dgm:pt modelId="{F45B960D-55B0-44F8-AC22-3082DEA9E377}" type="pres">
      <dgm:prSet presAssocID="{54867CE8-0904-4D3E-8B31-F3961575881E}" presName="node" presStyleLbl="node1" presStyleIdx="1" presStyleCnt="5" custRadScaleRad="100668" custRadScaleInc="-3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C4112E-9267-42F6-A5C3-913F1AAEFDF1}" type="pres">
      <dgm:prSet presAssocID="{54867CE8-0904-4D3E-8B31-F3961575881E}" presName="spNode" presStyleCnt="0"/>
      <dgm:spPr/>
    </dgm:pt>
    <dgm:pt modelId="{C86E12C7-57A9-4FEB-AA3C-107116C6C2F4}" type="pres">
      <dgm:prSet presAssocID="{0F9A514B-1DAF-4DA0-B36E-B2D0A7DE6E98}" presName="sibTrans" presStyleLbl="sibTrans1D1" presStyleIdx="1" presStyleCnt="5"/>
      <dgm:spPr/>
      <dgm:t>
        <a:bodyPr/>
        <a:lstStyle/>
        <a:p>
          <a:endParaRPr lang="hr-HR"/>
        </a:p>
      </dgm:t>
    </dgm:pt>
    <dgm:pt modelId="{AE4DF4AE-A500-43B4-B7AD-44C835F1BB29}" type="pres">
      <dgm:prSet presAssocID="{F289AFA0-8831-4317-95C9-50C5FB5DF2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30773C-AACC-4461-96D7-997B8D7EA353}" type="pres">
      <dgm:prSet presAssocID="{F289AFA0-8831-4317-95C9-50C5FB5DF2B2}" presName="spNode" presStyleCnt="0"/>
      <dgm:spPr/>
    </dgm:pt>
    <dgm:pt modelId="{4F7E0059-3DE0-4125-B678-BC2534A4C6A1}" type="pres">
      <dgm:prSet presAssocID="{4ACBBF3A-4343-4B42-8ED2-1482AF938D6D}" presName="sibTrans" presStyleLbl="sibTrans1D1" presStyleIdx="2" presStyleCnt="5"/>
      <dgm:spPr/>
      <dgm:t>
        <a:bodyPr/>
        <a:lstStyle/>
        <a:p>
          <a:endParaRPr lang="hr-HR"/>
        </a:p>
      </dgm:t>
    </dgm:pt>
    <dgm:pt modelId="{B4C22F78-8A66-48BD-A9BC-1265C20DF38F}" type="pres">
      <dgm:prSet presAssocID="{67C3C01D-81CD-4C39-A2A1-52A1870859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68D49A-ADDC-442D-81EC-1EF6C18507B8}" type="pres">
      <dgm:prSet presAssocID="{67C3C01D-81CD-4C39-A2A1-52A1870859A5}" presName="spNode" presStyleCnt="0"/>
      <dgm:spPr/>
    </dgm:pt>
    <dgm:pt modelId="{D2D916CA-7E44-4BF0-9655-1FDFC7608616}" type="pres">
      <dgm:prSet presAssocID="{134F7028-B9EB-46A0-BA05-686B6A17A7C6}" presName="sibTrans" presStyleLbl="sibTrans1D1" presStyleIdx="3" presStyleCnt="5"/>
      <dgm:spPr/>
      <dgm:t>
        <a:bodyPr/>
        <a:lstStyle/>
        <a:p>
          <a:endParaRPr lang="hr-HR"/>
        </a:p>
      </dgm:t>
    </dgm:pt>
    <dgm:pt modelId="{B485AC4D-B6DE-43B0-922C-42A4EAFF80B9}" type="pres">
      <dgm:prSet presAssocID="{06F795E1-B3EB-4D15-B425-CFE9294272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7DB89E-8077-4DAE-9FDD-23B14F94BB77}" type="pres">
      <dgm:prSet presAssocID="{06F795E1-B3EB-4D15-B425-CFE9294272EB}" presName="spNode" presStyleCnt="0"/>
      <dgm:spPr/>
    </dgm:pt>
    <dgm:pt modelId="{4B0F5D68-F60A-4364-9F42-250AAAB39A57}" type="pres">
      <dgm:prSet presAssocID="{B5CBDB4F-93AB-4DEF-956E-A2C3A0AB3D2A}" presName="sibTrans" presStyleLbl="sibTrans1D1" presStyleIdx="4" presStyleCnt="5"/>
      <dgm:spPr/>
      <dgm:t>
        <a:bodyPr/>
        <a:lstStyle/>
        <a:p>
          <a:endParaRPr lang="hr-HR"/>
        </a:p>
      </dgm:t>
    </dgm:pt>
  </dgm:ptLst>
  <dgm:cxnLst>
    <dgm:cxn modelId="{5CCE57EC-E20D-4391-B45D-0D39E55C6973}" type="presOf" srcId="{AB5B6B5B-E28A-41EA-B6E7-ED3E8EC7D815}" destId="{69E190CF-984E-41C6-B4E1-7F678FD456DF}" srcOrd="0" destOrd="0" presId="urn:microsoft.com/office/officeart/2005/8/layout/cycle6"/>
    <dgm:cxn modelId="{FBE26D24-CE25-4828-AA4A-9BA295DF711F}" type="presOf" srcId="{0F9A514B-1DAF-4DA0-B36E-B2D0A7DE6E98}" destId="{C86E12C7-57A9-4FEB-AA3C-107116C6C2F4}" srcOrd="0" destOrd="0" presId="urn:microsoft.com/office/officeart/2005/8/layout/cycle6"/>
    <dgm:cxn modelId="{033EE08F-B441-4F25-863E-26BA4EC1F1C5}" type="presOf" srcId="{54867CE8-0904-4D3E-8B31-F3961575881E}" destId="{F45B960D-55B0-44F8-AC22-3082DEA9E377}" srcOrd="0" destOrd="0" presId="urn:microsoft.com/office/officeart/2005/8/layout/cycle6"/>
    <dgm:cxn modelId="{664830B2-F841-46B8-AE4D-68F6FF8BC350}" type="presOf" srcId="{67C3C01D-81CD-4C39-A2A1-52A1870859A5}" destId="{B4C22F78-8A66-48BD-A9BC-1265C20DF38F}" srcOrd="0" destOrd="0" presId="urn:microsoft.com/office/officeart/2005/8/layout/cycle6"/>
    <dgm:cxn modelId="{349DD3B5-4512-4CAC-9A8A-F73CE5BE43D4}" type="presOf" srcId="{F289AFA0-8831-4317-95C9-50C5FB5DF2B2}" destId="{AE4DF4AE-A500-43B4-B7AD-44C835F1BB29}" srcOrd="0" destOrd="0" presId="urn:microsoft.com/office/officeart/2005/8/layout/cycle6"/>
    <dgm:cxn modelId="{BCABF4E3-126A-4633-82EE-3BBD7CDCF76B}" type="presOf" srcId="{BAC0DC4B-C689-4CBF-9452-F40C8407237B}" destId="{E66047A4-4B24-4F3E-AFB9-5FAA608CA87F}" srcOrd="0" destOrd="0" presId="urn:microsoft.com/office/officeart/2005/8/layout/cycle6"/>
    <dgm:cxn modelId="{CF93F449-97C1-4A0E-9392-A230C07557C5}" srcId="{6B3C8F3B-E4BD-4A4A-900B-0731319B52DE}" destId="{F289AFA0-8831-4317-95C9-50C5FB5DF2B2}" srcOrd="2" destOrd="0" parTransId="{3AED3E61-060E-4676-BE1F-4CA224995C54}" sibTransId="{4ACBBF3A-4343-4B42-8ED2-1482AF938D6D}"/>
    <dgm:cxn modelId="{636868CE-443A-423C-951D-7B723FA13DEC}" type="presOf" srcId="{6B3C8F3B-E4BD-4A4A-900B-0731319B52DE}" destId="{61301EB3-0415-49E5-B48E-1610BDAC1F64}" srcOrd="0" destOrd="0" presId="urn:microsoft.com/office/officeart/2005/8/layout/cycle6"/>
    <dgm:cxn modelId="{DA9DC057-C5F8-4068-B99C-0B41033B6B83}" srcId="{6B3C8F3B-E4BD-4A4A-900B-0731319B52DE}" destId="{BAC0DC4B-C689-4CBF-9452-F40C8407237B}" srcOrd="0" destOrd="0" parTransId="{870C3386-3BF4-41B8-B965-6609919D787D}" sibTransId="{AB5B6B5B-E28A-41EA-B6E7-ED3E8EC7D815}"/>
    <dgm:cxn modelId="{E135B501-251B-4D80-8B6F-97DF34ABB9E7}" type="presOf" srcId="{06F795E1-B3EB-4D15-B425-CFE9294272EB}" destId="{B485AC4D-B6DE-43B0-922C-42A4EAFF80B9}" srcOrd="0" destOrd="0" presId="urn:microsoft.com/office/officeart/2005/8/layout/cycle6"/>
    <dgm:cxn modelId="{6A987755-2406-4E25-AB5E-7F504D50DEE8}" srcId="{6B3C8F3B-E4BD-4A4A-900B-0731319B52DE}" destId="{06F795E1-B3EB-4D15-B425-CFE9294272EB}" srcOrd="4" destOrd="0" parTransId="{8DE830C6-E95E-44CC-B40D-F99855AC6F56}" sibTransId="{B5CBDB4F-93AB-4DEF-956E-A2C3A0AB3D2A}"/>
    <dgm:cxn modelId="{3877F80B-3AD2-47A2-85F2-B274F66A1C27}" type="presOf" srcId="{B5CBDB4F-93AB-4DEF-956E-A2C3A0AB3D2A}" destId="{4B0F5D68-F60A-4364-9F42-250AAAB39A57}" srcOrd="0" destOrd="0" presId="urn:microsoft.com/office/officeart/2005/8/layout/cycle6"/>
    <dgm:cxn modelId="{B735FC8F-2E1F-482F-BD89-A7CACAB75F11}" type="presOf" srcId="{134F7028-B9EB-46A0-BA05-686B6A17A7C6}" destId="{D2D916CA-7E44-4BF0-9655-1FDFC7608616}" srcOrd="0" destOrd="0" presId="urn:microsoft.com/office/officeart/2005/8/layout/cycle6"/>
    <dgm:cxn modelId="{9158DC71-4AB2-4126-B362-E086468505E6}" type="presOf" srcId="{4ACBBF3A-4343-4B42-8ED2-1482AF938D6D}" destId="{4F7E0059-3DE0-4125-B678-BC2534A4C6A1}" srcOrd="0" destOrd="0" presId="urn:microsoft.com/office/officeart/2005/8/layout/cycle6"/>
    <dgm:cxn modelId="{C87C4F92-D98E-485E-A27E-3BFBB97C8E0E}" srcId="{6B3C8F3B-E4BD-4A4A-900B-0731319B52DE}" destId="{54867CE8-0904-4D3E-8B31-F3961575881E}" srcOrd="1" destOrd="0" parTransId="{BFD12902-BC7B-4726-98D6-8C213A3B5E54}" sibTransId="{0F9A514B-1DAF-4DA0-B36E-B2D0A7DE6E98}"/>
    <dgm:cxn modelId="{2BD25F1E-08BD-499E-99BD-328E2D95C733}" srcId="{6B3C8F3B-E4BD-4A4A-900B-0731319B52DE}" destId="{67C3C01D-81CD-4C39-A2A1-52A1870859A5}" srcOrd="3" destOrd="0" parTransId="{A869C36C-AC69-4F21-A546-6096A3867B55}" sibTransId="{134F7028-B9EB-46A0-BA05-686B6A17A7C6}"/>
    <dgm:cxn modelId="{17B9D493-FB13-4332-AF23-7D2635484158}" type="presParOf" srcId="{61301EB3-0415-49E5-B48E-1610BDAC1F64}" destId="{E66047A4-4B24-4F3E-AFB9-5FAA608CA87F}" srcOrd="0" destOrd="0" presId="urn:microsoft.com/office/officeart/2005/8/layout/cycle6"/>
    <dgm:cxn modelId="{0F64E698-C636-4F1B-85F9-ECCA4635B90A}" type="presParOf" srcId="{61301EB3-0415-49E5-B48E-1610BDAC1F64}" destId="{652E7A05-878B-4111-BBBC-F39D4679517F}" srcOrd="1" destOrd="0" presId="urn:microsoft.com/office/officeart/2005/8/layout/cycle6"/>
    <dgm:cxn modelId="{C1746C6A-F098-4C8D-A1FE-B2D8E2FB588F}" type="presParOf" srcId="{61301EB3-0415-49E5-B48E-1610BDAC1F64}" destId="{69E190CF-984E-41C6-B4E1-7F678FD456DF}" srcOrd="2" destOrd="0" presId="urn:microsoft.com/office/officeart/2005/8/layout/cycle6"/>
    <dgm:cxn modelId="{317469D7-22B5-4037-A843-49CBF00EDFF4}" type="presParOf" srcId="{61301EB3-0415-49E5-B48E-1610BDAC1F64}" destId="{F45B960D-55B0-44F8-AC22-3082DEA9E377}" srcOrd="3" destOrd="0" presId="urn:microsoft.com/office/officeart/2005/8/layout/cycle6"/>
    <dgm:cxn modelId="{4C6FD456-CBA5-4EDE-AA2A-9A4CC46753F7}" type="presParOf" srcId="{61301EB3-0415-49E5-B48E-1610BDAC1F64}" destId="{06C4112E-9267-42F6-A5C3-913F1AAEFDF1}" srcOrd="4" destOrd="0" presId="urn:microsoft.com/office/officeart/2005/8/layout/cycle6"/>
    <dgm:cxn modelId="{2A866535-1677-4CF7-8584-AAAA5B1A42E3}" type="presParOf" srcId="{61301EB3-0415-49E5-B48E-1610BDAC1F64}" destId="{C86E12C7-57A9-4FEB-AA3C-107116C6C2F4}" srcOrd="5" destOrd="0" presId="urn:microsoft.com/office/officeart/2005/8/layout/cycle6"/>
    <dgm:cxn modelId="{09BFB77C-6174-4641-8534-AE916D2BA53E}" type="presParOf" srcId="{61301EB3-0415-49E5-B48E-1610BDAC1F64}" destId="{AE4DF4AE-A500-43B4-B7AD-44C835F1BB29}" srcOrd="6" destOrd="0" presId="urn:microsoft.com/office/officeart/2005/8/layout/cycle6"/>
    <dgm:cxn modelId="{38C4E055-818B-4057-A109-C77CD9930075}" type="presParOf" srcId="{61301EB3-0415-49E5-B48E-1610BDAC1F64}" destId="{3330773C-AACC-4461-96D7-997B8D7EA353}" srcOrd="7" destOrd="0" presId="urn:microsoft.com/office/officeart/2005/8/layout/cycle6"/>
    <dgm:cxn modelId="{3FF317E9-2202-4FFD-869B-BE324D35A439}" type="presParOf" srcId="{61301EB3-0415-49E5-B48E-1610BDAC1F64}" destId="{4F7E0059-3DE0-4125-B678-BC2534A4C6A1}" srcOrd="8" destOrd="0" presId="urn:microsoft.com/office/officeart/2005/8/layout/cycle6"/>
    <dgm:cxn modelId="{76B087C8-9ED0-4C4D-9E47-D4A72F0CC19C}" type="presParOf" srcId="{61301EB3-0415-49E5-B48E-1610BDAC1F64}" destId="{B4C22F78-8A66-48BD-A9BC-1265C20DF38F}" srcOrd="9" destOrd="0" presId="urn:microsoft.com/office/officeart/2005/8/layout/cycle6"/>
    <dgm:cxn modelId="{414D7BE0-9D99-4024-9E94-5176AD5505DB}" type="presParOf" srcId="{61301EB3-0415-49E5-B48E-1610BDAC1F64}" destId="{1C68D49A-ADDC-442D-81EC-1EF6C18507B8}" srcOrd="10" destOrd="0" presId="urn:microsoft.com/office/officeart/2005/8/layout/cycle6"/>
    <dgm:cxn modelId="{3A17F00C-6337-4899-A96A-0AE74A828EFD}" type="presParOf" srcId="{61301EB3-0415-49E5-B48E-1610BDAC1F64}" destId="{D2D916CA-7E44-4BF0-9655-1FDFC7608616}" srcOrd="11" destOrd="0" presId="urn:microsoft.com/office/officeart/2005/8/layout/cycle6"/>
    <dgm:cxn modelId="{547D633E-8ECA-4FFB-9A34-1BB91558DA27}" type="presParOf" srcId="{61301EB3-0415-49E5-B48E-1610BDAC1F64}" destId="{B485AC4D-B6DE-43B0-922C-42A4EAFF80B9}" srcOrd="12" destOrd="0" presId="urn:microsoft.com/office/officeart/2005/8/layout/cycle6"/>
    <dgm:cxn modelId="{EC210857-A464-4C97-921B-64784FAE4BF7}" type="presParOf" srcId="{61301EB3-0415-49E5-B48E-1610BDAC1F64}" destId="{627DB89E-8077-4DAE-9FDD-23B14F94BB77}" srcOrd="13" destOrd="0" presId="urn:microsoft.com/office/officeart/2005/8/layout/cycle6"/>
    <dgm:cxn modelId="{50027999-5A7F-4CF3-A7C8-4D3F926D1EC6}" type="presParOf" srcId="{61301EB3-0415-49E5-B48E-1610BDAC1F64}" destId="{4B0F5D68-F60A-4364-9F42-250AAAB39A5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047A4-4B24-4F3E-AFB9-5FAA608CA87F}">
      <dsp:nvSpPr>
        <dsp:cNvPr id="0" name=""/>
        <dsp:cNvSpPr/>
      </dsp:nvSpPr>
      <dsp:spPr>
        <a:xfrm>
          <a:off x="2996933" y="2677"/>
          <a:ext cx="1702333" cy="110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Na primjeru objasni što su hranjive </a:t>
          </a:r>
          <a:r>
            <a:rPr lang="hr-HR" sz="1600" kern="1200" dirty="0" smtClean="0"/>
            <a:t>tvari.</a:t>
          </a:r>
          <a:endParaRPr lang="hr-HR" sz="1600" kern="1200" dirty="0"/>
        </a:p>
      </dsp:txBody>
      <dsp:txXfrm>
        <a:off x="3050949" y="56693"/>
        <a:ext cx="1594301" cy="998484"/>
      </dsp:txXfrm>
    </dsp:sp>
    <dsp:sp modelId="{69E190CF-984E-41C6-B4E1-7F678FD456DF}">
      <dsp:nvSpPr>
        <dsp:cNvPr id="0" name=""/>
        <dsp:cNvSpPr/>
      </dsp:nvSpPr>
      <dsp:spPr>
        <a:xfrm>
          <a:off x="1663542" y="566111"/>
          <a:ext cx="4418705" cy="4418705"/>
        </a:xfrm>
        <a:custGeom>
          <a:avLst/>
          <a:gdLst/>
          <a:ahLst/>
          <a:cxnLst/>
          <a:rect l="0" t="0" r="0" b="0"/>
          <a:pathLst>
            <a:path>
              <a:moveTo>
                <a:pt x="3047509" y="165157"/>
              </a:moveTo>
              <a:arcTo wR="2209352" hR="2209352" stAng="17537670" swAng="19685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B960D-55B0-44F8-AC22-3082DEA9E377}">
      <dsp:nvSpPr>
        <dsp:cNvPr id="0" name=""/>
        <dsp:cNvSpPr/>
      </dsp:nvSpPr>
      <dsp:spPr>
        <a:xfrm>
          <a:off x="5111280" y="1521952"/>
          <a:ext cx="1702333" cy="110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Objasni važnost enzima u probavi hrane.</a:t>
          </a:r>
        </a:p>
      </dsp:txBody>
      <dsp:txXfrm>
        <a:off x="5165296" y="1575968"/>
        <a:ext cx="1594301" cy="998484"/>
      </dsp:txXfrm>
    </dsp:sp>
    <dsp:sp modelId="{C86E12C7-57A9-4FEB-AA3C-107116C6C2F4}">
      <dsp:nvSpPr>
        <dsp:cNvPr id="0" name=""/>
        <dsp:cNvSpPr/>
      </dsp:nvSpPr>
      <dsp:spPr>
        <a:xfrm>
          <a:off x="1652383" y="535926"/>
          <a:ext cx="4418705" cy="4418705"/>
        </a:xfrm>
        <a:custGeom>
          <a:avLst/>
          <a:gdLst/>
          <a:ahLst/>
          <a:cxnLst/>
          <a:rect l="0" t="0" r="0" b="0"/>
          <a:pathLst>
            <a:path>
              <a:moveTo>
                <a:pt x="4416322" y="2106771"/>
              </a:moveTo>
              <a:arcTo wR="2209352" hR="2209352" stAng="21440326" swAng="22127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DF4AE-A500-43B4-B7AD-44C835F1BB29}">
      <dsp:nvSpPr>
        <dsp:cNvPr id="0" name=""/>
        <dsp:cNvSpPr/>
      </dsp:nvSpPr>
      <dsp:spPr>
        <a:xfrm>
          <a:off x="4295558" y="3999434"/>
          <a:ext cx="1702333" cy="110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Navedi zadaću crijevnih resica u tankome crijevu.</a:t>
          </a:r>
        </a:p>
      </dsp:txBody>
      <dsp:txXfrm>
        <a:off x="4349574" y="4053450"/>
        <a:ext cx="1594301" cy="998484"/>
      </dsp:txXfrm>
    </dsp:sp>
    <dsp:sp modelId="{4F7E0059-3DE0-4125-B678-BC2534A4C6A1}">
      <dsp:nvSpPr>
        <dsp:cNvPr id="0" name=""/>
        <dsp:cNvSpPr/>
      </dsp:nvSpPr>
      <dsp:spPr>
        <a:xfrm>
          <a:off x="1638747" y="555936"/>
          <a:ext cx="4418705" cy="4418705"/>
        </a:xfrm>
        <a:custGeom>
          <a:avLst/>
          <a:gdLst/>
          <a:ahLst/>
          <a:cxnLst/>
          <a:rect l="0" t="0" r="0" b="0"/>
          <a:pathLst>
            <a:path>
              <a:moveTo>
                <a:pt x="2648043" y="4374714"/>
              </a:moveTo>
              <a:arcTo wR="2209352" hR="2209352" stAng="4712831" swAng="13743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22F78-8A66-48BD-A9BC-1265C20DF38F}">
      <dsp:nvSpPr>
        <dsp:cNvPr id="0" name=""/>
        <dsp:cNvSpPr/>
      </dsp:nvSpPr>
      <dsp:spPr>
        <a:xfrm>
          <a:off x="1698308" y="3999434"/>
          <a:ext cx="1702333" cy="110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Opiši kako se uravnoteženo hraniti.</a:t>
          </a:r>
        </a:p>
      </dsp:txBody>
      <dsp:txXfrm>
        <a:off x="1752324" y="4053450"/>
        <a:ext cx="1594301" cy="998484"/>
      </dsp:txXfrm>
    </dsp:sp>
    <dsp:sp modelId="{D2D916CA-7E44-4BF0-9655-1FDFC7608616}">
      <dsp:nvSpPr>
        <dsp:cNvPr id="0" name=""/>
        <dsp:cNvSpPr/>
      </dsp:nvSpPr>
      <dsp:spPr>
        <a:xfrm>
          <a:off x="1638747" y="555936"/>
          <a:ext cx="4418705" cy="4418705"/>
        </a:xfrm>
        <a:custGeom>
          <a:avLst/>
          <a:gdLst/>
          <a:ahLst/>
          <a:cxnLst/>
          <a:rect l="0" t="0" r="0" b="0"/>
          <a:pathLst>
            <a:path>
              <a:moveTo>
                <a:pt x="368974" y="3431747"/>
              </a:moveTo>
              <a:arcTo wR="2209352" hR="2209352" stAng="8784453" swAng="21951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5AC4D-B6DE-43B0-922C-42A4EAFF80B9}">
      <dsp:nvSpPr>
        <dsp:cNvPr id="0" name=""/>
        <dsp:cNvSpPr/>
      </dsp:nvSpPr>
      <dsp:spPr>
        <a:xfrm>
          <a:off x="895713" y="1529303"/>
          <a:ext cx="1702333" cy="110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Nabroji bolesti probavnoga sustava.</a:t>
          </a:r>
        </a:p>
      </dsp:txBody>
      <dsp:txXfrm>
        <a:off x="949729" y="1583319"/>
        <a:ext cx="1594301" cy="998484"/>
      </dsp:txXfrm>
    </dsp:sp>
    <dsp:sp modelId="{4B0F5D68-F60A-4364-9F42-250AAAB39A57}">
      <dsp:nvSpPr>
        <dsp:cNvPr id="0" name=""/>
        <dsp:cNvSpPr/>
      </dsp:nvSpPr>
      <dsp:spPr>
        <a:xfrm>
          <a:off x="1638747" y="555936"/>
          <a:ext cx="4418705" cy="4418705"/>
        </a:xfrm>
        <a:custGeom>
          <a:avLst/>
          <a:gdLst/>
          <a:ahLst/>
          <a:cxnLst/>
          <a:rect l="0" t="0" r="0" b="0"/>
          <a:pathLst>
            <a:path>
              <a:moveTo>
                <a:pt x="385192" y="962885"/>
              </a:moveTo>
              <a:arcTo wR="2209352" hR="2209352" stAng="12860711" swAng="19599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9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2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7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4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4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5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2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37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8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85F5-77E0-4FBF-A091-F3F9C7C9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PREHRANA ŽIVIH BIĆA</a:t>
            </a:r>
            <a:br>
              <a:rPr lang="hr-HR" dirty="0"/>
            </a:br>
            <a:r>
              <a:rPr lang="hr-HR" dirty="0"/>
              <a:t>Prehrana čovjeka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hr-HR" dirty="0">
                <a:hlinkClick r:id="rId3" action="ppaction://hlinksldjump"/>
              </a:rPr>
              <a:t>Zašto moramo jesti?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4" action="ppaction://hlinksldjump"/>
              </a:rPr>
              <a:t>Građa i uloga </a:t>
            </a:r>
            <a:r>
              <a:rPr lang="hr-HR" dirty="0" smtClean="0">
                <a:hlinkClick r:id="rId4" action="ppaction://hlinksldjump"/>
              </a:rPr>
              <a:t>probavnoga </a:t>
            </a:r>
            <a:r>
              <a:rPr lang="hr-HR" dirty="0">
                <a:hlinkClick r:id="rId4" action="ppaction://hlinksldjump"/>
              </a:rPr>
              <a:t>sustava u čovjeka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5" action="ppaction://hlinksldjump"/>
              </a:rPr>
              <a:t>Hranjive tvari u namirnicama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6" action="ppaction://hlinksldjump"/>
              </a:rPr>
              <a:t>Kako se uravnoteženo </a:t>
            </a:r>
            <a:r>
              <a:rPr lang="hr-HR" dirty="0" smtClean="0">
                <a:solidFill>
                  <a:srgbClr val="0070C0"/>
                </a:solidFill>
                <a:hlinkClick r:id="rId6" action="ppaction://hlinksldjump"/>
              </a:rPr>
              <a:t>hraniti</a:t>
            </a:r>
            <a:r>
              <a:rPr lang="hr-HR" dirty="0" smtClean="0">
                <a:solidFill>
                  <a:srgbClr val="0070C0"/>
                </a:solidFill>
              </a:rPr>
              <a:t>?</a:t>
            </a:r>
            <a:endParaRPr lang="hr-HR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hr-HR" dirty="0">
                <a:hlinkClick r:id="rId7" action="ppaction://hlinksldjump"/>
              </a:rPr>
              <a:t>Bolesti probavnoga sustava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068BE-4524-4A19-AF5C-856847CD2E6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838200"/>
            <a:ext cx="7315200" cy="5125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05952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 biste produžili život,</a:t>
            </a:r>
            <a:r>
              <a:rPr kumimoji="0" lang="hr-HR" sz="20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smanjite obroke.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                       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15810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57200" y="685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BOLESTI PROBAVNOGA SUSTAVA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B3B79B4-8FBA-47BF-A063-84CB3ED0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24451"/>
            <a:ext cx="5466809" cy="360017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81000" y="160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pothranjenost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81000" y="1980849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pretilost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76473" y="232392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anoreksija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76473" y="26772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bulimija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81000" y="302453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karijes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81000" y="3405109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gastritis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76473" y="37702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upala crvuljka</a:t>
            </a:r>
          </a:p>
        </p:txBody>
      </p:sp>
    </p:spTree>
    <p:extLst>
      <p:ext uri="{BB962C8B-B14F-4D97-AF65-F5344CB8AC3E}">
        <p14:creationId xmlns:p14="http://schemas.microsoft.com/office/powerpoint/2010/main" val="18617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57200" y="60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123952410"/>
              </p:ext>
            </p:extLst>
          </p:nvPr>
        </p:nvGraphicFramePr>
        <p:xfrm>
          <a:off x="457200" y="762000"/>
          <a:ext cx="7696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aobljeni pravokutnik 3"/>
          <p:cNvSpPr/>
          <p:nvPr/>
        </p:nvSpPr>
        <p:spPr>
          <a:xfrm>
            <a:off x="3429000" y="762000"/>
            <a:ext cx="17526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5562600" y="2247507"/>
            <a:ext cx="1752600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4722436" y="4745514"/>
            <a:ext cx="175260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2159916" y="4745514"/>
            <a:ext cx="1752600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1333500" y="2287581"/>
            <a:ext cx="1752600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91026"/>
            <a:ext cx="7407830" cy="51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D1650-E141-465D-B479-35B05A1929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61860" y="2186510"/>
            <a:ext cx="4648202" cy="2403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561945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ZAŠTO MORAMO JESTI?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48791" y="952299"/>
            <a:ext cx="116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ENERGIJA</a:t>
            </a:r>
            <a:endParaRPr lang="en-GB" b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2785023" y="347731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hranjive tvari u namirnicama: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578441" y="3852874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ugljikohidrati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bjelančevine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vitamini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minerali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512208" y="258330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stanično disanje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619726" y="179966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mitohondriji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664041" y="5134023"/>
            <a:ext cx="602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proces razgradnje hranjivih tvari nazivamo </a:t>
            </a:r>
            <a:r>
              <a:rPr lang="hr-HR" b="1" dirty="0"/>
              <a:t>probavom</a:t>
            </a:r>
          </a:p>
        </p:txBody>
      </p:sp>
      <p:sp>
        <p:nvSpPr>
          <p:cNvPr id="10" name="Strelica dolje 9"/>
          <p:cNvSpPr/>
          <p:nvPr/>
        </p:nvSpPr>
        <p:spPr>
          <a:xfrm rot="10800000">
            <a:off x="4132422" y="2949817"/>
            <a:ext cx="304800" cy="445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dolje 10"/>
          <p:cNvSpPr/>
          <p:nvPr/>
        </p:nvSpPr>
        <p:spPr>
          <a:xfrm rot="10800000">
            <a:off x="4118523" y="2114844"/>
            <a:ext cx="304800" cy="445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dolje 11"/>
          <p:cNvSpPr/>
          <p:nvPr/>
        </p:nvSpPr>
        <p:spPr>
          <a:xfrm rot="10800000">
            <a:off x="4118523" y="1357340"/>
            <a:ext cx="304800" cy="445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6455875" y="2337417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Zašto</a:t>
            </a:r>
            <a:r>
              <a:rPr lang="hr-HR" dirty="0"/>
              <a:t> nam je </a:t>
            </a:r>
            <a:r>
              <a:rPr lang="hr-HR" b="1" dirty="0" smtClean="0"/>
              <a:t>bitna</a:t>
            </a:r>
            <a:r>
              <a:rPr lang="hr-HR" dirty="0" smtClean="0"/>
              <a:t> </a:t>
            </a:r>
            <a:r>
              <a:rPr lang="hr-HR" dirty="0"/>
              <a:t>u </a:t>
            </a:r>
            <a:r>
              <a:rPr lang="hr-HR" dirty="0" smtClean="0"/>
              <a:t>svakodnevnome </a:t>
            </a:r>
            <a:r>
              <a:rPr lang="hr-HR" dirty="0"/>
              <a:t>životu </a:t>
            </a:r>
            <a:r>
              <a:rPr lang="hr-HR" b="1" dirty="0"/>
              <a:t>energija</a:t>
            </a:r>
            <a:r>
              <a:rPr lang="hr-HR" dirty="0"/>
              <a:t>?</a:t>
            </a:r>
          </a:p>
        </p:txBody>
      </p:sp>
      <p:pic>
        <p:nvPicPr>
          <p:cNvPr id="14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08" y="1523874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733C867-6034-4393-A118-7C9D4455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28800"/>
            <a:ext cx="5194500" cy="375195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81000" y="762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GRAĐA I ULOGA PROBAVNOGA SUSTAVA U ČOVJEKA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819400" y="22860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1.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257800" y="250247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2.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638800" y="3176156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3.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715000" y="3888589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4.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835588" y="4586057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5.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057400" y="4530001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6.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020410" y="5023564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7.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842334" y="2775864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2259367" y="3652932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b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2174613" y="4024714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c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81000" y="1151787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Brojevima od 1. do 7. označeni su </a:t>
            </a:r>
            <a:r>
              <a:rPr lang="hr-HR" sz="1600" b="1" dirty="0"/>
              <a:t>organi probavne cijevi</a:t>
            </a:r>
            <a:r>
              <a:rPr lang="hr-HR" sz="1600" dirty="0"/>
              <a:t>. Imenuj ih.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381000" y="1490246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Slovima su označene </a:t>
            </a:r>
            <a:r>
              <a:rPr lang="hr-HR" sz="1600" b="1" dirty="0"/>
              <a:t>probavne žlijezde</a:t>
            </a:r>
            <a:r>
              <a:rPr lang="hr-HR" sz="1600" dirty="0"/>
              <a:t>. Imenuj ih.</a:t>
            </a:r>
          </a:p>
        </p:txBody>
      </p:sp>
      <p:pic>
        <p:nvPicPr>
          <p:cNvPr id="16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08" y="517501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81000" y="762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GRAĐA I ULOGA PROBAVNOGA SUSTAVA U ČOVJEKA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A154BA4-D641-4AE9-9850-F8F911BA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384" y="2438400"/>
            <a:ext cx="6455685" cy="213360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81000" y="1295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USNA ŠUPLJINA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81000" y="165580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 su organi smješteni u usnoj šupljini?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94317" y="201028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zubi</a:t>
            </a:r>
            <a:r>
              <a:rPr lang="hr-HR" dirty="0"/>
              <a:t> mehanički usitnjavaju, </a:t>
            </a:r>
            <a:r>
              <a:rPr lang="hr-HR" b="1" dirty="0"/>
              <a:t>jezik</a:t>
            </a:r>
            <a:r>
              <a:rPr lang="hr-HR" dirty="0"/>
              <a:t> miješa</a:t>
            </a:r>
            <a:r>
              <a:rPr lang="hr-HR" dirty="0" smtClean="0"/>
              <a:t>, a </a:t>
            </a:r>
            <a:r>
              <a:rPr lang="hr-HR" b="1" dirty="0" smtClean="0"/>
              <a:t>slina</a:t>
            </a:r>
            <a:r>
              <a:rPr lang="hr-HR" dirty="0" smtClean="0"/>
              <a:t> </a:t>
            </a:r>
            <a:r>
              <a:rPr lang="hr-HR" dirty="0"/>
              <a:t>omekšava hranu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33400" y="4953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Navedi </a:t>
            </a:r>
            <a:r>
              <a:rPr lang="hr-HR" b="1" dirty="0"/>
              <a:t>razlike</a:t>
            </a:r>
            <a:r>
              <a:rPr lang="hr-HR" dirty="0"/>
              <a:t> zuba po obliku, građi i ulozi.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33400" y="5326031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 pomoću </a:t>
            </a:r>
            <a:r>
              <a:rPr lang="hr-HR" dirty="0"/>
              <a:t>slike objasni </a:t>
            </a:r>
            <a:r>
              <a:rPr lang="hr-HR" b="1" dirty="0"/>
              <a:t>građu</a:t>
            </a:r>
            <a:r>
              <a:rPr lang="hr-HR" dirty="0"/>
              <a:t> zuba. </a:t>
            </a:r>
          </a:p>
        </p:txBody>
      </p:sp>
      <p:pic>
        <p:nvPicPr>
          <p:cNvPr id="11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62" y="1231206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81000" y="762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b="1" dirty="0">
                <a:solidFill>
                  <a:prstClr val="black"/>
                </a:solidFill>
              </a:rPr>
              <a:t>GRAĐA I ULOGA PROBAVNOGA SUSTAVA U ČOVJEKA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52DE30-C7F1-4D42-8D9F-5888EB8C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" y="1948829"/>
            <a:ext cx="3987136" cy="2895600"/>
          </a:xfrm>
          <a:prstGeom prst="rect">
            <a:avLst/>
          </a:prstGeom>
        </p:spPr>
      </p:pic>
      <p:pic>
        <p:nvPicPr>
          <p:cNvPr id="4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23" y="1261040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481945" y="127225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Koja je </a:t>
            </a:r>
            <a:r>
              <a:rPr lang="hr-HR" b="1" dirty="0"/>
              <a:t>uloga</a:t>
            </a:r>
            <a:r>
              <a:rPr lang="hr-HR" dirty="0"/>
              <a:t> jezika?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987136" y="2209800"/>
            <a:ext cx="8134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SLINA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038600" y="2540145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luče je </a:t>
            </a:r>
            <a:r>
              <a:rPr lang="hr-HR" dirty="0" smtClean="0"/>
              <a:t>tri </a:t>
            </a:r>
            <a:r>
              <a:rPr lang="hr-HR" dirty="0"/>
              <a:t>para žlijezda slinovnica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038600" y="287768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sadrži enzime koji ubrzavaju razgradnju ugljikohidrata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481945" y="1602556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Zašto je </a:t>
            </a:r>
            <a:r>
              <a:rPr lang="hr-HR" b="1" dirty="0"/>
              <a:t>slina </a:t>
            </a:r>
            <a:r>
              <a:rPr lang="hr-HR" dirty="0" smtClean="0"/>
              <a:t>bitna</a:t>
            </a:r>
            <a:r>
              <a:rPr lang="hr-HR" dirty="0" smtClean="0"/>
              <a:t> </a:t>
            </a:r>
            <a:r>
              <a:rPr lang="hr-HR" dirty="0"/>
              <a:t>u probavi hrane?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4023350" y="3620399"/>
            <a:ext cx="26422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GRKLJANSKI POKLOPAC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038600" y="3910792"/>
            <a:ext cx="44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zatvara dušnik pa hrana odlazi u jednjak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7733C867-6034-4393-A118-7C9D4455E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9" y="1142067"/>
            <a:ext cx="7917374" cy="5718664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2805545" y="5964173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Između</a:t>
            </a:r>
            <a:r>
              <a:rPr lang="hr-HR" dirty="0"/>
              <a:t> kojih je organa smješten jednjak?</a:t>
            </a:r>
          </a:p>
        </p:txBody>
      </p:sp>
    </p:spTree>
    <p:extLst>
      <p:ext uri="{BB962C8B-B14F-4D97-AF65-F5344CB8AC3E}">
        <p14:creationId xmlns:p14="http://schemas.microsoft.com/office/powerpoint/2010/main" val="8435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81000" y="66289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ŽELUDAC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DDB7A3-2ABB-4B19-9929-8BB5EB5E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846" y="2556037"/>
            <a:ext cx="3001818" cy="233447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81000" y="990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4572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prošireni</a:t>
            </a:r>
            <a:r>
              <a:rPr lang="hr-HR" dirty="0"/>
              <a:t> dio probavne cijevi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57200" y="130844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spremište</a:t>
            </a:r>
            <a:r>
              <a:rPr lang="hr-HR" dirty="0"/>
              <a:t> hrane i tekućine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62470" y="165712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stvara </a:t>
            </a:r>
            <a:r>
              <a:rPr lang="hr-HR" b="1" dirty="0" smtClean="0"/>
              <a:t>sluz </a:t>
            </a:r>
            <a:r>
              <a:rPr lang="hr-HR" dirty="0" smtClean="0"/>
              <a:t>– štiti </a:t>
            </a:r>
            <a:r>
              <a:rPr lang="hr-HR" dirty="0"/>
              <a:t>sluznicu od kiseline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57200" y="197496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luči </a:t>
            </a:r>
            <a:r>
              <a:rPr lang="hr-HR" b="1" dirty="0"/>
              <a:t>želučanu </a:t>
            </a:r>
            <a:r>
              <a:rPr lang="hr-HR" b="1" dirty="0" smtClean="0"/>
              <a:t>kiselinu </a:t>
            </a:r>
            <a:r>
              <a:rPr lang="hr-HR" dirty="0" smtClean="0"/>
              <a:t>– pomaže </a:t>
            </a:r>
            <a:r>
              <a:rPr lang="hr-HR" dirty="0"/>
              <a:t>kod usitnjavanja hrane i uništavanja mikroorganizama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57200" y="255603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luči</a:t>
            </a:r>
            <a:r>
              <a:rPr lang="hr-HR" dirty="0"/>
              <a:t> enzime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57200" y="3087266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TANKO CRIJEVO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68745" y="346826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razgradnja</a:t>
            </a:r>
            <a:r>
              <a:rPr lang="hr-HR" dirty="0"/>
              <a:t> većine unesene hrane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468745" y="412153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crijevne </a:t>
            </a:r>
            <a:r>
              <a:rPr lang="hr-HR" b="1" dirty="0" smtClean="0"/>
              <a:t>resice </a:t>
            </a:r>
            <a:r>
              <a:rPr lang="hr-HR" dirty="0" smtClean="0"/>
              <a:t>– upijaju </a:t>
            </a:r>
            <a:r>
              <a:rPr lang="hr-HR" dirty="0"/>
              <a:t>hranjive tvari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57200" y="37764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izvodni kanali </a:t>
            </a:r>
            <a:r>
              <a:rPr lang="hr-HR" dirty="0"/>
              <a:t>gušterače i žučnoga mjehura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68745" y="459012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DEBELO CRIJEVO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89527" y="493164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razgradnja</a:t>
            </a:r>
            <a:r>
              <a:rPr lang="hr-HR" dirty="0"/>
              <a:t> </a:t>
            </a:r>
            <a:r>
              <a:rPr lang="hr-HR" dirty="0" smtClean="0"/>
              <a:t>celuloze s </a:t>
            </a:r>
            <a:r>
              <a:rPr lang="hr-HR" dirty="0"/>
              <a:t>pomoću bakterije </a:t>
            </a:r>
            <a:r>
              <a:rPr lang="hr-HR" dirty="0" err="1"/>
              <a:t>E.coli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89527" y="5300978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luči sluz, upija vodu i minerale, sintetizira vitamine, formira izmet, kontrolirano prazni crijeva</a:t>
            </a:r>
          </a:p>
        </p:txBody>
      </p:sp>
    </p:spTree>
    <p:extLst>
      <p:ext uri="{BB962C8B-B14F-4D97-AF65-F5344CB8AC3E}">
        <p14:creationId xmlns:p14="http://schemas.microsoft.com/office/powerpoint/2010/main" val="18617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3400" y="609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HRANJIVE TVARI U NAMIRNICAMA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2148414" cy="149716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0726C5D-901F-4029-A105-16CE6AE8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54" y="3109032"/>
            <a:ext cx="2159959" cy="1493133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1CDB8801-9E08-4508-BDA2-1E71F5D80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690031"/>
            <a:ext cx="2190568" cy="158503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33400" y="10068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kemijski spojevi koje svakodnevno unosimo hranom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800168" y="14460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UGLJIKOHIDRATI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800168" y="3109032"/>
            <a:ext cx="2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BJELANČEVINE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2895600" y="469003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MASTI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2895599" y="1830688"/>
            <a:ext cx="287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glavni</a:t>
            </a:r>
            <a:r>
              <a:rPr lang="hr-HR" dirty="0"/>
              <a:t> izvor energije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2895598" y="2141687"/>
            <a:ext cx="441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jednostavni </a:t>
            </a:r>
            <a:r>
              <a:rPr lang="hr-HR" dirty="0" smtClean="0"/>
              <a:t>šećer – </a:t>
            </a:r>
            <a:r>
              <a:rPr lang="hr-HR" b="1" dirty="0" smtClean="0"/>
              <a:t>glukoza </a:t>
            </a:r>
            <a:r>
              <a:rPr lang="hr-HR" dirty="0"/>
              <a:t>(škrob)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2932428" y="253289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Koje</a:t>
            </a:r>
            <a:r>
              <a:rPr lang="hr-HR" dirty="0"/>
              <a:t> su namirnice bogate ugljikohidratima?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2888671" y="3435337"/>
            <a:ext cx="457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veliki, složeni, kemijski spojevi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2911958" y="3804669"/>
            <a:ext cx="585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sudjeluju u rastu i razvoju organizma, obnavljanju stanica, izgrađuju enzime, hormone i protutijela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2971800" y="505936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služe kao </a:t>
            </a:r>
            <a:r>
              <a:rPr lang="hr-HR" b="1" dirty="0"/>
              <a:t>izvor</a:t>
            </a:r>
            <a:r>
              <a:rPr lang="hr-HR" dirty="0"/>
              <a:t> energije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971800" y="5390727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/>
              <a:t>bitne </a:t>
            </a:r>
            <a:r>
              <a:rPr lang="hr-HR" dirty="0"/>
              <a:t>za izgradnju i funkcioniranje tijela</a:t>
            </a:r>
          </a:p>
        </p:txBody>
      </p:sp>
    </p:spTree>
    <p:extLst>
      <p:ext uri="{BB962C8B-B14F-4D97-AF65-F5344CB8AC3E}">
        <p14:creationId xmlns:p14="http://schemas.microsoft.com/office/powerpoint/2010/main" val="18617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8" grpId="0"/>
      <p:bldP spid="1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6D91650-D20A-4952-A97E-362645BC3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2999"/>
            <a:ext cx="2057400" cy="169044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33400" y="609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HRANJIVE TVARI U NAMIRNICAMA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743200" y="113998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VITAMINI I MINERALI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895600" y="1509313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dodatci </a:t>
            </a:r>
            <a:r>
              <a:rPr lang="hr-HR" dirty="0"/>
              <a:t>prehrani koji pomažu u radu organizma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895600" y="192481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poboljšavaju imunitet, </a:t>
            </a:r>
            <a:r>
              <a:rPr lang="hr-HR" dirty="0" smtClean="0"/>
              <a:t>bitni </a:t>
            </a:r>
            <a:r>
              <a:rPr lang="hr-HR" dirty="0"/>
              <a:t>za jačanje kostiju i zglobova, pravilan rad brojnih organa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238500" y="3042166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BIOGENI ELEMENTI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362200" y="3506607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kemijski elementi koji grade živa bića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362200" y="391166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najzastupljeniji</a:t>
            </a:r>
            <a:r>
              <a:rPr lang="hr-HR" dirty="0"/>
              <a:t> </a:t>
            </a:r>
            <a:r>
              <a:rPr lang="hr-HR" dirty="0" smtClean="0"/>
              <a:t>su </a:t>
            </a:r>
            <a:r>
              <a:rPr lang="hr-HR" dirty="0"/>
              <a:t>ugljik, kisik, vodik i dušik</a:t>
            </a:r>
          </a:p>
        </p:txBody>
      </p:sp>
    </p:spTree>
    <p:extLst>
      <p:ext uri="{BB962C8B-B14F-4D97-AF65-F5344CB8AC3E}">
        <p14:creationId xmlns:p14="http://schemas.microsoft.com/office/powerpoint/2010/main" val="18617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57200" y="685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KAKO SE URAVNOTEŽENO HRANITI?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187A83C-F473-4D0B-AC08-C3249590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297"/>
            <a:ext cx="3416422" cy="4020039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733800" y="1447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raznovrsna i količinski prilagođena potrebama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33800" y="185706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trebaju biti zastupljene sve skupine hranjivih tvari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484452" y="426649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Tko treba obratiti pozornost na prehranu?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701358" y="4635825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djeca u razvoju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trudnice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dojilje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sportaši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bolesne osobe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736063" y="2294247"/>
            <a:ext cx="49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jesti redovito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733800" y="269098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prednost davati svježe pripremljenoj i kuhanoj hrani</a:t>
            </a:r>
          </a:p>
        </p:txBody>
      </p:sp>
      <p:pic>
        <p:nvPicPr>
          <p:cNvPr id="11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07" y="3462930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477</Words>
  <Application>Microsoft Office PowerPoint</Application>
  <PresentationFormat>Prikaz na zaslonu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1_Office Theme</vt:lpstr>
      <vt:lpstr>PREHRANA ŽIVIH BIĆA Prehrana čovjeka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Windows korisnik</cp:lastModifiedBy>
  <cp:revision>27</cp:revision>
  <dcterms:created xsi:type="dcterms:W3CDTF">2006-08-16T00:00:00Z</dcterms:created>
  <dcterms:modified xsi:type="dcterms:W3CDTF">2019-08-16T08:04:06Z</dcterms:modified>
</cp:coreProperties>
</file>